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1488" r:id="rId2"/>
    <p:sldId id="1490" r:id="rId3"/>
    <p:sldId id="1489" r:id="rId4"/>
    <p:sldId id="1508" r:id="rId5"/>
    <p:sldId id="1494" r:id="rId6"/>
    <p:sldId id="1495" r:id="rId7"/>
    <p:sldId id="1498" r:id="rId8"/>
    <p:sldId id="1493" r:id="rId9"/>
    <p:sldId id="1496" r:id="rId10"/>
    <p:sldId id="1499" r:id="rId11"/>
    <p:sldId id="1500" r:id="rId12"/>
    <p:sldId id="133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07"/>
  </p:normalViewPr>
  <p:slideViewPr>
    <p:cSldViewPr snapToGrid="0">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C9BE0-B0A0-5543-AE06-456932B3CEC1}" type="datetimeFigureOut">
              <a:rPr lang="en-US" smtClean="0"/>
              <a:t>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9E7342-82FA-B044-9643-B1A16EEF1A49}" type="slidenum">
              <a:rPr lang="en-US" smtClean="0"/>
              <a:t>‹#›</a:t>
            </a:fld>
            <a:endParaRPr lang="en-US"/>
          </a:p>
        </p:txBody>
      </p:sp>
    </p:spTree>
    <p:extLst>
      <p:ext uri="{BB962C8B-B14F-4D97-AF65-F5344CB8AC3E}">
        <p14:creationId xmlns:p14="http://schemas.microsoft.com/office/powerpoint/2010/main" val="196390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Essentially, with </a:t>
            </a:r>
            <a:r>
              <a:rPr lang="en-US" dirty="0" err="1"/>
              <a:t>focus+context</a:t>
            </a:r>
            <a:r>
              <a:rPr lang="en-US" dirty="0"/>
              <a:t> views we’re able to show and overview of our data and details at the same time. </a:t>
            </a:r>
          </a:p>
          <a:p>
            <a:r>
              <a:rPr lang="en-US" dirty="0"/>
              <a:t>A natural question to ask next is, why is this approach so effective? Why are we doing an entire lecture on it? </a:t>
            </a:r>
          </a:p>
        </p:txBody>
      </p:sp>
    </p:spTree>
    <p:extLst>
      <p:ext uri="{BB962C8B-B14F-4D97-AF65-F5344CB8AC3E}">
        <p14:creationId xmlns:p14="http://schemas.microsoft.com/office/powerpoint/2010/main" val="4292428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Notably, there are multiple ways to distort within the focus area.</a:t>
            </a:r>
          </a:p>
          <a:p>
            <a:r>
              <a:rPr lang="en-US" dirty="0"/>
              <a:t>In the past, a common approach was to use something called a fisheye lens, which uses </a:t>
            </a:r>
            <a:r>
              <a:rPr lang="en-US" dirty="0" err="1"/>
              <a:t>gradiated</a:t>
            </a:r>
            <a:r>
              <a:rPr lang="en-US" dirty="0"/>
              <a:t> magnification within the focus area</a:t>
            </a:r>
          </a:p>
          <a:p>
            <a:r>
              <a:rPr lang="en-US" dirty="0"/>
              <a:t>Similar to a fisheye lens for a camera.   </a:t>
            </a:r>
          </a:p>
        </p:txBody>
      </p:sp>
    </p:spTree>
    <p:extLst>
      <p:ext uri="{BB962C8B-B14F-4D97-AF65-F5344CB8AC3E}">
        <p14:creationId xmlns:p14="http://schemas.microsoft.com/office/powerpoint/2010/main" val="3288366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a few examples of </a:t>
            </a:r>
            <a:r>
              <a:rPr lang="en-US" dirty="0" err="1"/>
              <a:t>FishEye</a:t>
            </a:r>
            <a:r>
              <a:rPr lang="en-US" dirty="0"/>
              <a:t> Lens distortions. </a:t>
            </a:r>
          </a:p>
          <a:p>
            <a:r>
              <a:rPr lang="en-US" dirty="0"/>
              <a:t>As you can see in these examples, the </a:t>
            </a:r>
            <a:r>
              <a:rPr lang="en-US" dirty="0" err="1"/>
              <a:t>FishEye</a:t>
            </a:r>
            <a:r>
              <a:rPr lang="en-US" dirty="0"/>
              <a:t> Lens’s creates a zoom that accentuates points in the middle of the focus area most and points on the edges of the focus area less. </a:t>
            </a:r>
          </a:p>
        </p:txBody>
      </p:sp>
    </p:spTree>
    <p:extLst>
      <p:ext uri="{BB962C8B-B14F-4D97-AF65-F5344CB8AC3E}">
        <p14:creationId xmlns:p14="http://schemas.microsoft.com/office/powerpoint/2010/main" val="251479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4004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The reason this design approach works so well, if because it leverages a feature of human vision: the fact that we see one thing in focus and other things in our periphery. </a:t>
            </a:r>
          </a:p>
          <a:p>
            <a:r>
              <a:rPr lang="en-US" dirty="0"/>
              <a:t>In other words, human vision specializes in focusing intently on one thing in the field of view, while maintaining have an awareness of everything else in the field of view. </a:t>
            </a:r>
          </a:p>
          <a:p>
            <a:r>
              <a:rPr lang="en-US" dirty="0"/>
              <a:t>We tend to see one thing very clearly, whatever we are focusing on, and everything else almost melts into the background. We know it’s still there, but we can’t make out specific details. </a:t>
            </a:r>
          </a:p>
          <a:p>
            <a:r>
              <a:rPr lang="en-US" dirty="0"/>
              <a:t>&lt;next&gt;  </a:t>
            </a:r>
          </a:p>
        </p:txBody>
      </p:sp>
    </p:spTree>
    <p:extLst>
      <p:ext uri="{BB962C8B-B14F-4D97-AF65-F5344CB8AC3E}">
        <p14:creationId xmlns:p14="http://schemas.microsoft.com/office/powerpoint/2010/main" val="580924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animation shows an example of how you might focus on the bee or the flowers in this image, and when you focus on either, you lose details about the other. </a:t>
            </a:r>
          </a:p>
          <a:p>
            <a:r>
              <a:rPr lang="en-US" dirty="0"/>
              <a:t>This is similar to how when you’re reading, you are focused on the exact sentence of word you’re actively reading. You’re aware that there are other words on the page, and probable aware of where you are on the page, but you can’t see all of the text in detail at once. </a:t>
            </a:r>
          </a:p>
        </p:txBody>
      </p:sp>
    </p:spTree>
    <p:extLst>
      <p:ext uri="{BB962C8B-B14F-4D97-AF65-F5344CB8AC3E}">
        <p14:creationId xmlns:p14="http://schemas.microsoft.com/office/powerpoint/2010/main" val="65678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Focus+Context</a:t>
            </a:r>
            <a:r>
              <a:rPr lang="en-US" dirty="0"/>
              <a:t> designs say, okay, we know humans cannot see everything we show in one visualization in detail at once. </a:t>
            </a:r>
          </a:p>
          <a:p>
            <a:r>
              <a:rPr lang="en-US" dirty="0"/>
              <a:t>However, they can intently focus on a small area of the visualization, and use the what’s in the periphery to gather context or an overview. </a:t>
            </a:r>
          </a:p>
          <a:p>
            <a:r>
              <a:rPr lang="en-US" dirty="0"/>
              <a:t>So with a </a:t>
            </a:r>
            <a:r>
              <a:rPr lang="en-US" dirty="0" err="1"/>
              <a:t>Context+Focus</a:t>
            </a:r>
            <a:r>
              <a:rPr lang="en-US" dirty="0"/>
              <a:t> design we create a focus region that is small enough for humans to view and ingest all at once, and aggregate information outside of that region to show context or background. </a:t>
            </a:r>
          </a:p>
          <a:p>
            <a:r>
              <a:rPr lang="en-US" dirty="0"/>
              <a:t>&lt;next&gt; </a:t>
            </a:r>
          </a:p>
        </p:txBody>
      </p:sp>
    </p:spTree>
    <p:extLst>
      <p:ext uri="{BB962C8B-B14F-4D97-AF65-F5344CB8AC3E}">
        <p14:creationId xmlns:p14="http://schemas.microsoft.com/office/powerpoint/2010/main" val="86312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Okay, so that explain why </a:t>
            </a:r>
            <a:r>
              <a:rPr lang="en-US" dirty="0" err="1"/>
              <a:t>Focus+Context</a:t>
            </a:r>
            <a:r>
              <a:rPr lang="en-US" dirty="0"/>
              <a:t> is so effective. </a:t>
            </a:r>
          </a:p>
          <a:p>
            <a:r>
              <a:rPr lang="en-US" dirty="0"/>
              <a:t>The next natural question is “how” do we actually create these designs. </a:t>
            </a:r>
          </a:p>
          <a:p>
            <a:r>
              <a:rPr lang="en-US" dirty="0"/>
              <a:t>&lt;next&gt; </a:t>
            </a:r>
          </a:p>
        </p:txBody>
      </p:sp>
    </p:spTree>
    <p:extLst>
      <p:ext uri="{BB962C8B-B14F-4D97-AF65-F5344CB8AC3E}">
        <p14:creationId xmlns:p14="http://schemas.microsoft.com/office/powerpoint/2010/main" val="175498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Tamara present’s three common techniques for </a:t>
            </a:r>
            <a:r>
              <a:rPr lang="en-US" dirty="0" err="1"/>
              <a:t>Focus+Context</a:t>
            </a:r>
            <a:r>
              <a:rPr lang="en-US" dirty="0"/>
              <a:t> designs:</a:t>
            </a:r>
          </a:p>
          <a:p>
            <a:r>
              <a:rPr lang="en-US" dirty="0"/>
              <a:t>Eliding </a:t>
            </a:r>
          </a:p>
          <a:p>
            <a:r>
              <a:rPr lang="en-US" dirty="0"/>
              <a:t>Superimposing</a:t>
            </a:r>
          </a:p>
          <a:p>
            <a:r>
              <a:rPr lang="en-US" dirty="0"/>
              <a:t>And Distorting. </a:t>
            </a:r>
          </a:p>
          <a:p>
            <a:r>
              <a:rPr lang="en-US" dirty="0"/>
              <a:t>Let’s look at each. </a:t>
            </a:r>
          </a:p>
        </p:txBody>
      </p:sp>
    </p:spTree>
    <p:extLst>
      <p:ext uri="{BB962C8B-B14F-4D97-AF65-F5344CB8AC3E}">
        <p14:creationId xmlns:p14="http://schemas.microsoft.com/office/powerpoint/2010/main" val="269642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of Elision in actions. </a:t>
            </a:r>
          </a:p>
        </p:txBody>
      </p:sp>
    </p:spTree>
    <p:extLst>
      <p:ext uri="{BB962C8B-B14F-4D97-AF65-F5344CB8AC3E}">
        <p14:creationId xmlns:p14="http://schemas.microsoft.com/office/powerpoint/2010/main" val="236241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superimpose, which we’ve discussed before with respect to faceting. </a:t>
            </a:r>
          </a:p>
          <a:p>
            <a:r>
              <a:rPr lang="en-US" dirty="0"/>
              <a:t>Superimposing for a focus + context setting amounts to layering your data facets, but only showing those layers in detail within the focus area. </a:t>
            </a:r>
          </a:p>
          <a:p>
            <a:r>
              <a:rPr lang="en-US" dirty="0"/>
              <a:t>The magic lens we looked at earlier is an example of this. </a:t>
            </a:r>
          </a:p>
        </p:txBody>
      </p:sp>
    </p:spTree>
    <p:extLst>
      <p:ext uri="{BB962C8B-B14F-4D97-AF65-F5344CB8AC3E}">
        <p14:creationId xmlns:p14="http://schemas.microsoft.com/office/powerpoint/2010/main" val="103380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technique for embedding data is distort. </a:t>
            </a:r>
          </a:p>
          <a:p>
            <a:r>
              <a:rPr lang="en-US" dirty="0"/>
              <a:t>This is similar to superimpose, however the focus area of the visualization is distorted compared to the overview. </a:t>
            </a:r>
          </a:p>
          <a:p>
            <a:r>
              <a:rPr lang="en-US" dirty="0"/>
              <a:t>For example, this visualization allows the user to choose a focus area, and then they are shown that area through a zoomed in window. </a:t>
            </a:r>
          </a:p>
          <a:p>
            <a:r>
              <a:rPr lang="en-US" dirty="0"/>
              <a:t>That zooming distorts the perspective of the focus compared to the perspective of the overview. </a:t>
            </a:r>
          </a:p>
          <a:p>
            <a:r>
              <a:rPr lang="en-US" dirty="0"/>
              <a:t>&lt;next&gt; </a:t>
            </a:r>
          </a:p>
        </p:txBody>
      </p:sp>
    </p:spTree>
    <p:extLst>
      <p:ext uri="{BB962C8B-B14F-4D97-AF65-F5344CB8AC3E}">
        <p14:creationId xmlns:p14="http://schemas.microsoft.com/office/powerpoint/2010/main" val="190568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2"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983959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7239000" y="2063750"/>
            <a:ext cx="3041650" cy="40513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439402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199299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copy 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869950" y="2089150"/>
            <a:ext cx="10452100" cy="2679700"/>
          </a:xfrm>
          <a:prstGeom prst="rect">
            <a:avLst/>
          </a:prstGeom>
        </p:spPr>
        <p:txBody>
          <a:bodyPr/>
          <a:lstStyle/>
          <a:p>
            <a:r>
              <a:t>Title Text</a:t>
            </a:r>
          </a:p>
        </p:txBody>
      </p:sp>
      <p:sp>
        <p:nvSpPr>
          <p:cNvPr id="162" name="Slide Number"/>
          <p:cNvSpPr txBox="1">
            <a:spLocks noGrp="1"/>
          </p:cNvSpPr>
          <p:nvPr>
            <p:ph type="sldNum" sz="quarter" idx="2"/>
          </p:nvPr>
        </p:nvSpPr>
        <p:spPr>
          <a:xfrm>
            <a:off x="11849100" y="64754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726412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1250950" y="184150"/>
            <a:ext cx="9709150" cy="1727200"/>
          </a:xfrm>
          <a:prstGeom prst="rect">
            <a:avLst/>
          </a:prstGeom>
        </p:spPr>
        <p:txBody>
          <a:bodyPr/>
          <a:lstStyle>
            <a:lvl1pPr>
              <a:defRPr sz="5700"/>
            </a:lvl1pPr>
          </a:lstStyle>
          <a:p>
            <a:r>
              <a:t>Title Text</a:t>
            </a:r>
          </a:p>
        </p:txBody>
      </p:sp>
      <p:sp>
        <p:nvSpPr>
          <p:cNvPr id="186" name="Slide Number"/>
          <p:cNvSpPr txBox="1">
            <a:spLocks noGrp="1"/>
          </p:cNvSpPr>
          <p:nvPr>
            <p:ph type="sldNum" sz="quarter" idx="2"/>
          </p:nvPr>
        </p:nvSpPr>
        <p:spPr>
          <a:xfrm>
            <a:off x="5991225" y="64881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160104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1250950" y="184150"/>
            <a:ext cx="9709150" cy="1727200"/>
          </a:xfrm>
          <a:prstGeom prst="rect">
            <a:avLst/>
          </a:prstGeom>
        </p:spPr>
        <p:txBody>
          <a:bodyPr/>
          <a:lstStyle>
            <a:lvl1pPr>
              <a:defRPr sz="5700"/>
            </a:lvl1pPr>
          </a:lstStyle>
          <a:p>
            <a:r>
              <a:t>Title Text</a:t>
            </a:r>
          </a:p>
        </p:txBody>
      </p:sp>
      <p:sp>
        <p:nvSpPr>
          <p:cNvPr id="194" name="Slide Number"/>
          <p:cNvSpPr txBox="1">
            <a:spLocks noGrp="1"/>
          </p:cNvSpPr>
          <p:nvPr>
            <p:ph type="sldNum" sz="quarter" idx="2"/>
          </p:nvPr>
        </p:nvSpPr>
        <p:spPr>
          <a:xfrm>
            <a:off x="5991225" y="64881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654689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1250950" y="184150"/>
            <a:ext cx="9709150" cy="1727200"/>
          </a:xfrm>
          <a:prstGeom prst="rect">
            <a:avLst/>
          </a:prstGeom>
        </p:spPr>
        <p:txBody>
          <a:bodyPr/>
          <a:lstStyle>
            <a:lvl1pPr>
              <a:defRPr sz="5700"/>
            </a:lvl1pPr>
          </a:lstStyle>
          <a:p>
            <a:r>
              <a:t>Title Text</a:t>
            </a:r>
          </a:p>
        </p:txBody>
      </p:sp>
      <p:sp>
        <p:nvSpPr>
          <p:cNvPr id="202" name="Slide Number"/>
          <p:cNvSpPr txBox="1">
            <a:spLocks noGrp="1"/>
          </p:cNvSpPr>
          <p:nvPr>
            <p:ph type="sldNum" sz="quarter" idx="2"/>
          </p:nvPr>
        </p:nvSpPr>
        <p:spPr>
          <a:xfrm>
            <a:off x="5991225" y="64881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85957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1250950" y="184150"/>
            <a:ext cx="9709150" cy="1727200"/>
          </a:xfrm>
          <a:prstGeom prst="rect">
            <a:avLst/>
          </a:prstGeom>
        </p:spPr>
        <p:txBody>
          <a:bodyPr/>
          <a:lstStyle>
            <a:lvl1pPr>
              <a:defRPr sz="5700"/>
            </a:lvl1pPr>
          </a:lstStyle>
          <a:p>
            <a:r>
              <a:t>Title Text</a:t>
            </a:r>
          </a:p>
        </p:txBody>
      </p:sp>
      <p:sp>
        <p:nvSpPr>
          <p:cNvPr id="219" name="Slide Number"/>
          <p:cNvSpPr txBox="1">
            <a:spLocks noGrp="1"/>
          </p:cNvSpPr>
          <p:nvPr>
            <p:ph type="sldNum" sz="quarter" idx="2"/>
          </p:nvPr>
        </p:nvSpPr>
        <p:spPr>
          <a:xfrm>
            <a:off x="5992813" y="64881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307359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11849100" y="64754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852378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89698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508000" indent="-349250">
              <a:defRPr sz="2100"/>
            </a:lvl1pPr>
            <a:lvl2pPr marL="730250" indent="-349250">
              <a:defRPr sz="2100"/>
            </a:lvl2pPr>
            <a:lvl3pPr marL="952500" indent="-349250">
              <a:defRPr sz="2100"/>
            </a:lvl3pPr>
            <a:lvl4pPr marL="1174750" indent="-349250">
              <a:defRPr sz="2100"/>
            </a:lvl4pPr>
            <a:lvl5pPr marL="1397000" indent="-349250">
              <a:defRPr sz="21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96157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869950" y="889000"/>
            <a:ext cx="10452100" cy="5073650"/>
          </a:xfrm>
          <a:prstGeom prst="rect">
            <a:avLst/>
          </a:prstGeom>
        </p:spPr>
        <p:txBody>
          <a:bodyPr/>
          <a:lstStyle>
            <a:lvl1pPr>
              <a:spcBef>
                <a:spcPts val="3650"/>
              </a:spcBef>
            </a:lvl1pPr>
            <a:lvl2pPr>
              <a:spcBef>
                <a:spcPts val="3650"/>
              </a:spcBef>
            </a:lvl2pPr>
            <a:lvl3pPr>
              <a:spcBef>
                <a:spcPts val="3650"/>
              </a:spcBef>
            </a:lvl3pPr>
            <a:lvl4pPr>
              <a:spcBef>
                <a:spcPts val="3650"/>
              </a:spcBef>
            </a:lvl4pPr>
            <a:lvl5pPr>
              <a:spcBef>
                <a:spcPts val="365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148045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96384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3194050" y="1149350"/>
            <a:ext cx="5803900" cy="32639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473432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3194050" y="1149350"/>
            <a:ext cx="5803900" cy="32639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7872354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7778750" y="1270000"/>
            <a:ext cx="3232150" cy="431165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8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728325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778750" y="1270000"/>
            <a:ext cx="3232150" cy="431165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9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980026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69950" y="177800"/>
            <a:ext cx="10452100" cy="1720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869950" y="1949450"/>
            <a:ext cx="10452100" cy="42735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84875" y="6488192"/>
            <a:ext cx="288541" cy="287258"/>
          </a:xfrm>
          <a:prstGeom prst="rect">
            <a:avLst/>
          </a:prstGeom>
          <a:ln w="12700">
            <a:miter lim="400000"/>
          </a:ln>
        </p:spPr>
        <p:txBody>
          <a:bodyPr wrap="none" lIns="50800" tIns="50800" rIns="50800" bIns="50800" anchor="b">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10964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spd="med"/>
  <p:txStyles>
    <p:titleStyle>
      <a:lvl1pPr marL="0" marR="0" indent="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1pPr>
      <a:lvl2pPr marL="0" marR="0" indent="1143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2pPr>
      <a:lvl3pPr marL="0" marR="0" indent="2286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3pPr>
      <a:lvl4pPr marL="0" marR="0" indent="3429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4pPr>
      <a:lvl5pPr marL="0" marR="0" indent="4572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5pPr>
      <a:lvl6pPr marL="0" marR="0" indent="5715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6pPr>
      <a:lvl7pPr marL="0" marR="0" indent="6858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7pPr>
      <a:lvl8pPr marL="0" marR="0" indent="8001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8pPr>
      <a:lvl9pPr marL="0" marR="0" indent="9144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9pPr>
    </p:titleStyle>
    <p:bodyStyle>
      <a:lvl1pPr marL="558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1pPr>
      <a:lvl2pPr marL="7810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2pPr>
      <a:lvl3pPr marL="10033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3pPr>
      <a:lvl4pPr marL="12255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4pPr>
      <a:lvl5pPr marL="1447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5pPr>
      <a:lvl6pPr marL="16256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6pPr>
      <a:lvl7pPr marL="18034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7pPr>
      <a:lvl8pPr marL="19812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8pPr>
      <a:lvl9pPr marL="21590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145/180171.18017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10.tif"/></Relationships>
</file>

<file path=ppt/slides/_rels/slide1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hyperlink" Target="http://www.cs.umd.edu/class/fall2002/cmsc838s/tichi/fisheye.html" TargetMode="External"/><Relationship Id="rId5" Type="http://schemas.openxmlformats.org/officeDocument/2006/relationships/image" Target="../media/image11.t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tif"/><Relationship Id="rId4" Type="http://schemas.openxmlformats.org/officeDocument/2006/relationships/hyperlink" Target="https://en.wikipedia.org/wiki/Peripheral_visio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www.svi.cps.utexas.edu/examples.shtml"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7.png"/><Relationship Id="rId5" Type="http://schemas.openxmlformats.org/officeDocument/2006/relationships/hyperlink" Target="http://bl.ocks.org/mbostock/4339083"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8.png"/><Relationship Id="rId5" Type="http://schemas.openxmlformats.org/officeDocument/2006/relationships/hyperlink" Target="https://www.youtube.com/watch?v=u1Pq_o67wvI"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9.png"/><Relationship Id="rId5" Type="http://schemas.openxmlformats.org/officeDocument/2006/relationships/hyperlink" Target="https://www.youtube.com/watch?v=TzfXNlJtxFg"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1</a:t>
            </a:fld>
            <a:endParaRPr kern="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sz="5800" dirty="0">
                <a:solidFill>
                  <a:schemeClr val="bg1"/>
                </a:solidFill>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88926" y="1844017"/>
            <a:ext cx="3395481"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t">
            <a:spAutoFit/>
          </a:bodyPr>
          <a:lstStyle/>
          <a:p>
            <a:pPr defTabSz="412750" hangingPunct="0"/>
            <a:r>
              <a:rPr lang="en-US" sz="2700" b="1" dirty="0">
                <a:solidFill>
                  <a:srgbClr val="FF4013"/>
                </a:solidFill>
                <a:latin typeface="Gill Sans"/>
              </a:rPr>
              <a:t>Why is it effective?</a:t>
            </a:r>
          </a:p>
        </p:txBody>
      </p:sp>
    </p:spTree>
    <p:extLst>
      <p:ext uri="{BB962C8B-B14F-4D97-AF65-F5344CB8AC3E}">
        <p14:creationId xmlns:p14="http://schemas.microsoft.com/office/powerpoint/2010/main" val="3632461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10</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9" name="Leung 1994">
            <a:extLst>
              <a:ext uri="{FF2B5EF4-FFF2-40B4-BE49-F238E27FC236}">
                <a16:creationId xmlns:a16="http://schemas.microsoft.com/office/drawing/2014/main" id="{D8B591E4-91F5-2D4D-9B1F-DD7838D7AF6A}"/>
              </a:ext>
            </a:extLst>
          </p:cNvPr>
          <p:cNvSpPr/>
          <p:nvPr/>
        </p:nvSpPr>
        <p:spPr>
          <a:xfrm>
            <a:off x="9948530" y="6413480"/>
            <a:ext cx="1804982"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12750" hangingPunct="0">
              <a:defRPr/>
            </a:pPr>
            <a:r>
              <a:rPr sz="1400" kern="0" dirty="0">
                <a:solidFill>
                  <a:srgbClr val="000000"/>
                </a:solidFill>
                <a:latin typeface="Gill Sans"/>
                <a:cs typeface="Gill Sans"/>
                <a:sym typeface="Gill Sans"/>
                <a:hlinkClick r:id="rId3"/>
              </a:rPr>
              <a:t>Leung</a:t>
            </a:r>
            <a:r>
              <a:rPr lang="en-US" sz="1400" kern="0" dirty="0">
                <a:solidFill>
                  <a:srgbClr val="000000"/>
                </a:solidFill>
                <a:latin typeface="Gill Sans"/>
                <a:cs typeface="Gill Sans"/>
                <a:sym typeface="Gill Sans"/>
                <a:hlinkClick r:id="rId3"/>
              </a:rPr>
              <a:t> &amp; </a:t>
            </a:r>
            <a:r>
              <a:rPr lang="en-US" sz="1400" kern="0" dirty="0" err="1">
                <a:solidFill>
                  <a:srgbClr val="000000"/>
                </a:solidFill>
                <a:latin typeface="Gill Sans"/>
                <a:cs typeface="Gill Sans"/>
                <a:sym typeface="Gill Sans"/>
                <a:hlinkClick r:id="rId3"/>
              </a:rPr>
              <a:t>Apperley</a:t>
            </a:r>
            <a:r>
              <a:rPr lang="en-US" sz="1400" kern="0" dirty="0">
                <a:solidFill>
                  <a:srgbClr val="000000"/>
                </a:solidFill>
                <a:latin typeface="Gill Sans"/>
                <a:cs typeface="Gill Sans"/>
                <a:sym typeface="Gill Sans"/>
                <a:hlinkClick r:id="rId3"/>
              </a:rPr>
              <a:t>,</a:t>
            </a:r>
            <a:r>
              <a:rPr sz="1400" kern="0" dirty="0">
                <a:solidFill>
                  <a:srgbClr val="000000"/>
                </a:solidFill>
                <a:latin typeface="Gill Sans"/>
                <a:cs typeface="Gill Sans"/>
                <a:sym typeface="Gill Sans"/>
                <a:hlinkClick r:id="rId3"/>
              </a:rPr>
              <a:t> 1994</a:t>
            </a:r>
            <a:endParaRPr sz="1400" kern="0" dirty="0">
              <a:solidFill>
                <a:srgbClr val="000000"/>
              </a:solidFill>
              <a:latin typeface="Gill Sans"/>
              <a:cs typeface="Gill Sans"/>
              <a:sym typeface="Gill Sans"/>
            </a:endParaRPr>
          </a:p>
        </p:txBody>
      </p:sp>
      <p:pic>
        <p:nvPicPr>
          <p:cNvPr id="10" name="droppedImage.tiff" descr="droppedImage.tiff">
            <a:extLst>
              <a:ext uri="{FF2B5EF4-FFF2-40B4-BE49-F238E27FC236}">
                <a16:creationId xmlns:a16="http://schemas.microsoft.com/office/drawing/2014/main" id="{DF1FEAFB-DA77-6649-BC8A-16FB1893C783}"/>
              </a:ext>
            </a:extLst>
          </p:cNvPr>
          <p:cNvPicPr>
            <a:picLocks noChangeAspect="1"/>
          </p:cNvPicPr>
          <p:nvPr/>
        </p:nvPicPr>
        <p:blipFill>
          <a:blip r:embed="rId4"/>
          <a:stretch>
            <a:fillRect/>
          </a:stretch>
        </p:blipFill>
        <p:spPr>
          <a:xfrm>
            <a:off x="3020291" y="3268435"/>
            <a:ext cx="8958097" cy="2983817"/>
          </a:xfrm>
          <a:prstGeom prst="rect">
            <a:avLst/>
          </a:prstGeom>
          <a:ln w="12700">
            <a:miter lim="400000"/>
          </a:ln>
        </p:spPr>
      </p:pic>
      <p:sp>
        <p:nvSpPr>
          <p:cNvPr id="11" name="TextBox 10">
            <a:extLst>
              <a:ext uri="{FF2B5EF4-FFF2-40B4-BE49-F238E27FC236}">
                <a16:creationId xmlns:a16="http://schemas.microsoft.com/office/drawing/2014/main" id="{4A09D4ED-763A-E34C-96B8-C199871380EE}"/>
              </a:ext>
            </a:extLst>
          </p:cNvPr>
          <p:cNvSpPr txBox="1"/>
          <p:nvPr/>
        </p:nvSpPr>
        <p:spPr>
          <a:xfrm>
            <a:off x="6600954" y="2640413"/>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000000"/>
                </a:solidFill>
                <a:latin typeface="Gill Sans"/>
                <a:cs typeface="Gill Sans"/>
                <a:sym typeface="Wingdings" pitchFamily="2" charset="2"/>
              </a:rPr>
              <a:t>Fisheye Lens</a:t>
            </a:r>
            <a:endParaRPr lang="en-US" sz="2700" kern="0" dirty="0">
              <a:solidFill>
                <a:srgbClr val="000000"/>
              </a:solidFill>
              <a:latin typeface="Gill Sans"/>
              <a:cs typeface="Gill Sans"/>
              <a:sym typeface="Wingdings" pitchFamily="2" charset="2"/>
            </a:endParaRPr>
          </a:p>
        </p:txBody>
      </p:sp>
      <p:pic>
        <p:nvPicPr>
          <p:cNvPr id="12" name="Picture 11" descr="A screenshot of a cell phone&#10;&#10;Description automatically generated">
            <a:extLst>
              <a:ext uri="{FF2B5EF4-FFF2-40B4-BE49-F238E27FC236}">
                <a16:creationId xmlns:a16="http://schemas.microsoft.com/office/drawing/2014/main" id="{A2CECA7C-C35C-D041-A45E-5252A6131334}"/>
              </a:ext>
            </a:extLst>
          </p:cNvPr>
          <p:cNvPicPr>
            <a:picLocks noChangeAspect="1"/>
          </p:cNvPicPr>
          <p:nvPr/>
        </p:nvPicPr>
        <p:blipFill rotWithShape="1">
          <a:blip r:embed="rId5">
            <a:extLst>
              <a:ext uri="{28A0092B-C50C-407E-A947-70E740481C1C}">
                <a14:useLocalDpi xmlns:a14="http://schemas.microsoft.com/office/drawing/2010/main" val="0"/>
              </a:ext>
            </a:extLst>
          </a:blip>
          <a:srcRect t="74323" r="39159" b="18"/>
          <a:stretch/>
        </p:blipFill>
        <p:spPr>
          <a:xfrm>
            <a:off x="0" y="2367861"/>
            <a:ext cx="4756805" cy="1061139"/>
          </a:xfrm>
          <a:prstGeom prst="rect">
            <a:avLst/>
          </a:prstGeom>
        </p:spPr>
      </p:pic>
    </p:spTree>
    <p:extLst>
      <p:ext uri="{BB962C8B-B14F-4D97-AF65-F5344CB8AC3E}">
        <p14:creationId xmlns:p14="http://schemas.microsoft.com/office/powerpoint/2010/main" val="2085541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11</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11" name="TextBox 10">
            <a:extLst>
              <a:ext uri="{FF2B5EF4-FFF2-40B4-BE49-F238E27FC236}">
                <a16:creationId xmlns:a16="http://schemas.microsoft.com/office/drawing/2014/main" id="{4A09D4ED-763A-E34C-96B8-C199871380EE}"/>
              </a:ext>
            </a:extLst>
          </p:cNvPr>
          <p:cNvSpPr txBox="1"/>
          <p:nvPr/>
        </p:nvSpPr>
        <p:spPr>
          <a:xfrm>
            <a:off x="7141281" y="2110184"/>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000000"/>
                </a:solidFill>
                <a:latin typeface="Gill Sans"/>
                <a:cs typeface="Gill Sans"/>
                <a:sym typeface="Wingdings" pitchFamily="2" charset="2"/>
              </a:rPr>
              <a:t>Fisheye Lens</a:t>
            </a:r>
            <a:endParaRPr lang="en-US" sz="2700" kern="0" dirty="0">
              <a:solidFill>
                <a:srgbClr val="000000"/>
              </a:solidFill>
              <a:latin typeface="Gill Sans"/>
              <a:cs typeface="Gill Sans"/>
              <a:sym typeface="Wingdings" pitchFamily="2" charset="2"/>
            </a:endParaRPr>
          </a:p>
        </p:txBody>
      </p:sp>
      <p:pic>
        <p:nvPicPr>
          <p:cNvPr id="12" name="droppedImage.tiff" descr="droppedImage.tiff">
            <a:extLst>
              <a:ext uri="{FF2B5EF4-FFF2-40B4-BE49-F238E27FC236}">
                <a16:creationId xmlns:a16="http://schemas.microsoft.com/office/drawing/2014/main" id="{F07B8E5F-4F45-8D47-86D3-BA06B7357299}"/>
              </a:ext>
            </a:extLst>
          </p:cNvPr>
          <p:cNvPicPr>
            <a:picLocks noChangeAspect="1"/>
          </p:cNvPicPr>
          <p:nvPr/>
        </p:nvPicPr>
        <p:blipFill>
          <a:blip r:embed="rId5"/>
          <a:stretch>
            <a:fillRect/>
          </a:stretch>
        </p:blipFill>
        <p:spPr>
          <a:xfrm>
            <a:off x="4627130" y="2738012"/>
            <a:ext cx="3566551" cy="3566551"/>
          </a:xfrm>
          <a:prstGeom prst="rect">
            <a:avLst/>
          </a:prstGeom>
          <a:ln w="12700">
            <a:miter lim="400000"/>
          </a:ln>
        </p:spPr>
      </p:pic>
      <p:sp>
        <p:nvSpPr>
          <p:cNvPr id="13" name="http://www.cs.umd.edu/class/fall2002/cmsc838s/tichi/fisheye.html">
            <a:extLst>
              <a:ext uri="{FF2B5EF4-FFF2-40B4-BE49-F238E27FC236}">
                <a16:creationId xmlns:a16="http://schemas.microsoft.com/office/drawing/2014/main" id="{8909D700-95C6-A743-B365-4B55788F9DA3}"/>
              </a:ext>
            </a:extLst>
          </p:cNvPr>
          <p:cNvSpPr/>
          <p:nvPr/>
        </p:nvSpPr>
        <p:spPr>
          <a:xfrm>
            <a:off x="4627130" y="6320756"/>
            <a:ext cx="3566551" cy="51296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defRPr sz="3000" i="1" u="sng">
                <a:hlinkClick r:id="" action="ppaction://noaction"/>
              </a:defRPr>
            </a:lvl1pPr>
          </a:lstStyle>
          <a:p>
            <a:pPr algn="r" defTabSz="412750" hangingPunct="0">
              <a:defRPr u="none"/>
            </a:pPr>
            <a:r>
              <a:rPr sz="1500" kern="0" dirty="0">
                <a:solidFill>
                  <a:srgbClr val="000000"/>
                </a:solidFill>
                <a:latin typeface="Gill Sans"/>
                <a:cs typeface="Gill Sans"/>
                <a:sym typeface="Gill Sans"/>
                <a:hlinkClick r:id="rId6"/>
              </a:rPr>
              <a:t>http://www.cs.umd.edu/class/fall2002/cmsc838s/tichi/fisheye.html</a:t>
            </a:r>
          </a:p>
        </p:txBody>
      </p:sp>
      <p:pic>
        <p:nvPicPr>
          <p:cNvPr id="2" name="Screen Recording 2021-11-01 at 15.35.57" descr="Screen Recording 2021-11-01 at 15.35.57">
            <a:hlinkClick r:id="" action="ppaction://media"/>
            <a:extLst>
              <a:ext uri="{FF2B5EF4-FFF2-40B4-BE49-F238E27FC236}">
                <a16:creationId xmlns:a16="http://schemas.microsoft.com/office/drawing/2014/main" id="{406E6852-AA85-234E-A6D4-933846E6D99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07188" y="2738011"/>
            <a:ext cx="3725056" cy="3357989"/>
          </a:xfrm>
          <a:prstGeom prst="rect">
            <a:avLst/>
          </a:prstGeom>
        </p:spPr>
      </p:pic>
      <p:sp>
        <p:nvSpPr>
          <p:cNvPr id="3" name="TextBox 2">
            <a:extLst>
              <a:ext uri="{FF2B5EF4-FFF2-40B4-BE49-F238E27FC236}">
                <a16:creationId xmlns:a16="http://schemas.microsoft.com/office/drawing/2014/main" id="{F1769ECC-A5AD-FA47-A195-BB6EC92623D4}"/>
              </a:ext>
            </a:extLst>
          </p:cNvPr>
          <p:cNvSpPr txBox="1"/>
          <p:nvPr/>
        </p:nvSpPr>
        <p:spPr>
          <a:xfrm>
            <a:off x="9554002" y="6257032"/>
            <a:ext cx="2478243" cy="282129"/>
          </a:xfrm>
          <a:prstGeom prst="rect">
            <a:avLst/>
          </a:prstGeom>
          <a:ln w="12700">
            <a:miter lim="400000"/>
          </a:ln>
        </p:spPr>
        <p:txBody>
          <a:bodyPr wrap="square" lIns="25400" tIns="25400" rIns="25400" bIns="254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eaLnBrk="1">
              <a:defRPr sz="3000" i="1" u="sng" kern="0">
                <a:uLnTx/>
                <a:latin typeface="Gill Sans"/>
              </a:defRPr>
            </a:lvl1pPr>
          </a:lstStyle>
          <a:p>
            <a:pPr defTabSz="412750" hangingPunct="0"/>
            <a:r>
              <a:rPr lang="en-US" sz="1500" dirty="0">
                <a:solidFill>
                  <a:srgbClr val="000000"/>
                </a:solidFill>
                <a:cs typeface="Gill Sans"/>
                <a:sym typeface="Gill Sans"/>
              </a:rPr>
              <a:t>https://</a:t>
            </a:r>
            <a:r>
              <a:rPr lang="en-US" sz="1500" dirty="0" err="1">
                <a:solidFill>
                  <a:srgbClr val="000000"/>
                </a:solidFill>
                <a:cs typeface="Gill Sans"/>
                <a:sym typeface="Gill Sans"/>
              </a:rPr>
              <a:t>bost.ocks.org</a:t>
            </a:r>
            <a:r>
              <a:rPr lang="en-US" sz="1500" dirty="0">
                <a:solidFill>
                  <a:srgbClr val="000000"/>
                </a:solidFill>
                <a:cs typeface="Gill Sans"/>
                <a:sym typeface="Gill Sans"/>
              </a:rPr>
              <a:t>/mike/fisheye/</a:t>
            </a:r>
          </a:p>
        </p:txBody>
      </p:sp>
      <p:pic>
        <p:nvPicPr>
          <p:cNvPr id="10" name="Picture 9" descr="A screenshot of a cell phone&#10;&#10;Description automatically generated">
            <a:extLst>
              <a:ext uri="{FF2B5EF4-FFF2-40B4-BE49-F238E27FC236}">
                <a16:creationId xmlns:a16="http://schemas.microsoft.com/office/drawing/2014/main" id="{3F9B9C2E-35DB-A14D-BAB8-280930BE20DE}"/>
              </a:ext>
            </a:extLst>
          </p:cNvPr>
          <p:cNvPicPr>
            <a:picLocks noChangeAspect="1"/>
          </p:cNvPicPr>
          <p:nvPr/>
        </p:nvPicPr>
        <p:blipFill rotWithShape="1">
          <a:blip r:embed="rId8">
            <a:extLst>
              <a:ext uri="{28A0092B-C50C-407E-A947-70E740481C1C}">
                <a14:useLocalDpi xmlns:a14="http://schemas.microsoft.com/office/drawing/2010/main" val="0"/>
              </a:ext>
            </a:extLst>
          </a:blip>
          <a:srcRect t="74323" r="39159" b="18"/>
          <a:stretch/>
        </p:blipFill>
        <p:spPr>
          <a:xfrm>
            <a:off x="0" y="2367861"/>
            <a:ext cx="4756805" cy="1061139"/>
          </a:xfrm>
          <a:prstGeom prst="rect">
            <a:avLst/>
          </a:prstGeom>
        </p:spPr>
      </p:pic>
    </p:spTree>
    <p:extLst>
      <p:ext uri="{BB962C8B-B14F-4D97-AF65-F5344CB8AC3E}">
        <p14:creationId xmlns:p14="http://schemas.microsoft.com/office/powerpoint/2010/main" val="3220100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xfrm>
            <a:off x="586844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12</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12192000" cy="172085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Summary</a:t>
            </a:r>
          </a:p>
        </p:txBody>
      </p:sp>
      <p:sp>
        <p:nvSpPr>
          <p:cNvPr id="3" name="TextBox 2">
            <a:extLst>
              <a:ext uri="{FF2B5EF4-FFF2-40B4-BE49-F238E27FC236}">
                <a16:creationId xmlns:a16="http://schemas.microsoft.com/office/drawing/2014/main" id="{874DF3B3-E882-584F-9004-F5B32944FE96}"/>
              </a:ext>
            </a:extLst>
          </p:cNvPr>
          <p:cNvSpPr txBox="1"/>
          <p:nvPr/>
        </p:nvSpPr>
        <p:spPr>
          <a:xfrm>
            <a:off x="478469" y="1920184"/>
            <a:ext cx="10937677" cy="13439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800" b="1" kern="0" dirty="0">
                <a:solidFill>
                  <a:srgbClr val="000000"/>
                </a:solidFill>
                <a:latin typeface="Gill Sans"/>
                <a:ea typeface="+mj-ea"/>
                <a:cs typeface="Gill Sans"/>
                <a:sym typeface="Gill Sans"/>
              </a:rPr>
              <a:t>Today we:</a:t>
            </a:r>
          </a:p>
          <a:p>
            <a:pPr marL="342900" indent="-342900" defTabSz="412750" hangingPunct="0">
              <a:buFont typeface="Arial" panose="020B0604020202020204" pitchFamily="34" charset="0"/>
              <a:buChar char="•"/>
            </a:pPr>
            <a:r>
              <a:rPr lang="en-US" sz="2800" kern="0" dirty="0">
                <a:solidFill>
                  <a:srgbClr val="000000"/>
                </a:solidFill>
                <a:latin typeface="Gill Sans"/>
                <a:cs typeface="Gill Sans"/>
                <a:sym typeface="Gill Sans"/>
              </a:rPr>
              <a:t>Reviewed Filtering and Aggregation</a:t>
            </a:r>
          </a:p>
          <a:p>
            <a:pPr marL="342900" indent="-342900" defTabSz="412750" hangingPunct="0">
              <a:buFont typeface="Arial" panose="020B0604020202020204" pitchFamily="34" charset="0"/>
              <a:buChar char="•"/>
            </a:pPr>
            <a:r>
              <a:rPr lang="en-US" sz="2800" kern="0" dirty="0">
                <a:solidFill>
                  <a:srgbClr val="000000"/>
                </a:solidFill>
                <a:latin typeface="Gill Sans"/>
                <a:cs typeface="Gill Sans"/>
                <a:sym typeface="Gill Sans"/>
              </a:rPr>
              <a:t>Reviewed </a:t>
            </a:r>
            <a:r>
              <a:rPr lang="en-US" sz="2800" kern="0" dirty="0" err="1">
                <a:solidFill>
                  <a:srgbClr val="000000"/>
                </a:solidFill>
                <a:latin typeface="Gill Sans"/>
                <a:cs typeface="Gill Sans"/>
                <a:sym typeface="Gill Sans"/>
              </a:rPr>
              <a:t>Focus+Context</a:t>
            </a:r>
            <a:r>
              <a:rPr lang="en-US" sz="2800" kern="0" dirty="0">
                <a:solidFill>
                  <a:srgbClr val="000000"/>
                </a:solidFill>
                <a:latin typeface="Gill Sans"/>
                <a:cs typeface="Gill Sans"/>
                <a:sym typeface="Gill Sans"/>
              </a:rPr>
              <a:t> Designs</a:t>
            </a:r>
          </a:p>
        </p:txBody>
      </p:sp>
      <p:sp>
        <p:nvSpPr>
          <p:cNvPr id="6" name="TextBox 5">
            <a:extLst>
              <a:ext uri="{FF2B5EF4-FFF2-40B4-BE49-F238E27FC236}">
                <a16:creationId xmlns:a16="http://schemas.microsoft.com/office/drawing/2014/main" id="{75ADE323-9AB6-E344-BB23-2F82F8D60084}"/>
              </a:ext>
            </a:extLst>
          </p:cNvPr>
          <p:cNvSpPr txBox="1"/>
          <p:nvPr/>
        </p:nvSpPr>
        <p:spPr>
          <a:xfrm>
            <a:off x="478469" y="4910618"/>
            <a:ext cx="10937677" cy="913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800" b="1" i="1" kern="0">
                <a:solidFill>
                  <a:srgbClr val="000000"/>
                </a:solidFill>
                <a:latin typeface="Gill Sans"/>
                <a:cs typeface="Gill Sans"/>
                <a:sym typeface="Gill Sans"/>
              </a:rPr>
              <a:t>ic-11</a:t>
            </a:r>
            <a:r>
              <a:rPr lang="en-US" sz="2800" b="1" i="1" kern="0">
                <a:solidFill>
                  <a:srgbClr val="000000"/>
                </a:solidFill>
                <a:latin typeface="Gill Sans"/>
                <a:ea typeface="+mj-ea"/>
                <a:cs typeface="Gill Sans"/>
                <a:sym typeface="Gill Sans"/>
              </a:rPr>
              <a:t> </a:t>
            </a:r>
            <a:r>
              <a:rPr lang="en-US" sz="2800" b="1" i="1" kern="0" dirty="0">
                <a:solidFill>
                  <a:srgbClr val="000000"/>
                </a:solidFill>
                <a:latin typeface="Gill Sans"/>
                <a:ea typeface="+mj-ea"/>
                <a:cs typeface="Gill Sans"/>
                <a:sym typeface="Gill Sans"/>
              </a:rPr>
              <a:t>is DUE today. </a:t>
            </a:r>
          </a:p>
          <a:p>
            <a:pPr defTabSz="412750" hangingPunct="0"/>
            <a:r>
              <a:rPr lang="en-US" sz="2800" b="1" i="1" kern="0" dirty="0">
                <a:solidFill>
                  <a:srgbClr val="000000"/>
                </a:solidFill>
                <a:latin typeface="Gill Sans"/>
                <a:cs typeface="Gill Sans"/>
                <a:sym typeface="Gill Sans"/>
              </a:rPr>
              <a:t>pm-02 is OUT today.</a:t>
            </a:r>
            <a:endParaRPr lang="en-US" sz="2800" b="1" i="1" kern="0" dirty="0">
              <a:solidFill>
                <a:srgbClr val="000000"/>
              </a:solidFill>
              <a:latin typeface="Gill Sans"/>
              <a:ea typeface="+mj-ea"/>
              <a:cs typeface="Gill Sans"/>
              <a:sym typeface="Gill Sans"/>
            </a:endParaRP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2</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sz="5800" dirty="0">
                <a:solidFill>
                  <a:schemeClr val="bg1"/>
                </a:solidFill>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88926" y="1844017"/>
            <a:ext cx="7940672"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algn="l"/>
            <a:r>
              <a:rPr lang="en-US" sz="2700" b="1" dirty="0">
                <a:solidFill>
                  <a:srgbClr val="FF4013"/>
                </a:solidFill>
              </a:rPr>
              <a:t>Why is it effective? </a:t>
            </a:r>
            <a:r>
              <a:rPr lang="en-US" sz="2700" b="1" dirty="0">
                <a:latin typeface="Gill Sans"/>
                <a:sym typeface="Wingdings" pitchFamily="2" charset="2"/>
              </a:rPr>
              <a:t> Peripheral Vision </a:t>
            </a:r>
            <a:endParaRPr lang="en-US" sz="2700" b="1" dirty="0">
              <a:latin typeface="Gill Sans"/>
            </a:endParaRPr>
          </a:p>
        </p:txBody>
      </p:sp>
      <p:pic>
        <p:nvPicPr>
          <p:cNvPr id="8" name="_3d9ed259_13c26cde751__8000_00000071.tiff" descr="_3d9ed259_13c26cde751__8000_00000071.tiff">
            <a:extLst>
              <a:ext uri="{FF2B5EF4-FFF2-40B4-BE49-F238E27FC236}">
                <a16:creationId xmlns:a16="http://schemas.microsoft.com/office/drawing/2014/main" id="{0E5FBFE9-ACFB-6143-BB72-AE4A9C92A55F}"/>
              </a:ext>
            </a:extLst>
          </p:cNvPr>
          <p:cNvPicPr>
            <a:picLocks noChangeAspect="1"/>
          </p:cNvPicPr>
          <p:nvPr/>
        </p:nvPicPr>
        <p:blipFill>
          <a:blip r:embed="rId3"/>
          <a:stretch>
            <a:fillRect/>
          </a:stretch>
        </p:blipFill>
        <p:spPr>
          <a:xfrm>
            <a:off x="66964" y="2851755"/>
            <a:ext cx="5414841" cy="3594101"/>
          </a:xfrm>
          <a:prstGeom prst="rect">
            <a:avLst/>
          </a:prstGeom>
          <a:ln w="12700">
            <a:miter lim="400000"/>
          </a:ln>
        </p:spPr>
      </p:pic>
      <p:sp>
        <p:nvSpPr>
          <p:cNvPr id="10" name="Line">
            <a:extLst>
              <a:ext uri="{FF2B5EF4-FFF2-40B4-BE49-F238E27FC236}">
                <a16:creationId xmlns:a16="http://schemas.microsoft.com/office/drawing/2014/main" id="{F42672D1-8221-034B-9081-32F063EF7DB9}"/>
              </a:ext>
            </a:extLst>
          </p:cNvPr>
          <p:cNvSpPr/>
          <p:nvPr/>
        </p:nvSpPr>
        <p:spPr>
          <a:xfrm>
            <a:off x="5666769" y="2941810"/>
            <a:ext cx="0" cy="3594101"/>
          </a:xfrm>
          <a:prstGeom prst="line">
            <a:avLst/>
          </a:prstGeom>
          <a:ln w="25400">
            <a:solidFill>
              <a:srgbClr val="000000"/>
            </a:solidFill>
            <a:miter lim="400000"/>
          </a:ln>
        </p:spPr>
        <p:txBody>
          <a:bodyPr lIns="25400" tIns="25400" rIns="25400" bIns="25400" anchor="ctr"/>
          <a:lstStyle/>
          <a:p>
            <a:pPr defTabSz="228600" hangingPunct="0">
              <a:defRPr/>
            </a:pPr>
            <a:endParaRPr sz="600" kern="0">
              <a:solidFill>
                <a:srgbClr val="000000"/>
              </a:solidFill>
              <a:latin typeface="Helvetica"/>
              <a:cs typeface="Helvetica"/>
              <a:sym typeface="Helvetica"/>
            </a:endParaRPr>
          </a:p>
        </p:txBody>
      </p:sp>
      <p:grpSp>
        <p:nvGrpSpPr>
          <p:cNvPr id="11" name="Group">
            <a:extLst>
              <a:ext uri="{FF2B5EF4-FFF2-40B4-BE49-F238E27FC236}">
                <a16:creationId xmlns:a16="http://schemas.microsoft.com/office/drawing/2014/main" id="{8DAC3FB8-8129-9B4A-9F83-15A22BD7206E}"/>
              </a:ext>
            </a:extLst>
          </p:cNvPr>
          <p:cNvGrpSpPr/>
          <p:nvPr/>
        </p:nvGrpSpPr>
        <p:grpSpPr>
          <a:xfrm>
            <a:off x="251927" y="3135830"/>
            <a:ext cx="3289300" cy="3168650"/>
            <a:chOff x="0" y="0"/>
            <a:chExt cx="6578600" cy="6337300"/>
          </a:xfrm>
        </p:grpSpPr>
        <p:sp>
          <p:nvSpPr>
            <p:cNvPr id="12" name="Oval">
              <a:extLst>
                <a:ext uri="{FF2B5EF4-FFF2-40B4-BE49-F238E27FC236}">
                  <a16:creationId xmlns:a16="http://schemas.microsoft.com/office/drawing/2014/main" id="{53DA3928-355F-1B43-854E-26D53317800A}"/>
                </a:ext>
              </a:extLst>
            </p:cNvPr>
            <p:cNvSpPr/>
            <p:nvPr/>
          </p:nvSpPr>
          <p:spPr>
            <a:xfrm>
              <a:off x="0" y="0"/>
              <a:ext cx="6578600" cy="6337300"/>
            </a:xfrm>
            <a:prstGeom prst="ellipse">
              <a:avLst/>
            </a:prstGeom>
            <a:solidFill>
              <a:srgbClr val="A2FAA0">
                <a:alpha val="30000"/>
              </a:srgbClr>
            </a:solidFill>
            <a:ln w="12700" cap="flat">
              <a:noFill/>
              <a:miter lim="400000"/>
            </a:ln>
            <a:effectLst/>
          </p:spPr>
          <p:txBody>
            <a:bodyPr wrap="square" lIns="25400" tIns="25400" rIns="25400" bIns="25400" numCol="1" anchor="ctr">
              <a:noAutofit/>
            </a:bodyPr>
            <a:lstStyle/>
            <a:p>
              <a:pPr algn="ctr" defTabSz="292100" hangingPunct="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0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3" name="Circle">
              <a:extLst>
                <a:ext uri="{FF2B5EF4-FFF2-40B4-BE49-F238E27FC236}">
                  <a16:creationId xmlns:a16="http://schemas.microsoft.com/office/drawing/2014/main" id="{0A0EC876-DFE9-4041-BD8E-DEA60BD6E94F}"/>
                </a:ext>
              </a:extLst>
            </p:cNvPr>
            <p:cNvSpPr/>
            <p:nvPr/>
          </p:nvSpPr>
          <p:spPr>
            <a:xfrm>
              <a:off x="1206500" y="1092200"/>
              <a:ext cx="4165600" cy="4165600"/>
            </a:xfrm>
            <a:prstGeom prst="ellipse">
              <a:avLst/>
            </a:prstGeom>
            <a:solidFill>
              <a:srgbClr val="A1F4F9">
                <a:alpha val="60000"/>
              </a:srgbClr>
            </a:solidFill>
            <a:ln w="12700" cap="flat">
              <a:noFill/>
              <a:miter lim="400000"/>
            </a:ln>
            <a:effectLst/>
          </p:spPr>
          <p:txBody>
            <a:bodyPr wrap="square" lIns="25400" tIns="25400" rIns="25400" bIns="25400" numCol="1" anchor="ctr">
              <a:noAutofit/>
            </a:bodyPr>
            <a:lstStyle/>
            <a:p>
              <a:pPr algn="ctr" defTabSz="292100" hangingPunct="0">
                <a:defRPr sz="40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2000" kern="0">
                <a:solidFill>
                  <a:srgbClr val="FFFFFF"/>
                </a:solidFill>
                <a:effectLst>
                  <a:outerShdw blurRad="38100" dist="12700" dir="5400000" rotWithShape="0">
                    <a:srgbClr val="000000">
                      <a:alpha val="50000"/>
                    </a:srgbClr>
                  </a:outerShdw>
                </a:effectLst>
                <a:latin typeface="Gill Sans SemiBold"/>
                <a:sym typeface="Gill Sans SemiBold"/>
              </a:endParaRPr>
            </a:p>
          </p:txBody>
        </p:sp>
        <p:sp>
          <p:nvSpPr>
            <p:cNvPr id="14" name="Circle">
              <a:extLst>
                <a:ext uri="{FF2B5EF4-FFF2-40B4-BE49-F238E27FC236}">
                  <a16:creationId xmlns:a16="http://schemas.microsoft.com/office/drawing/2014/main" id="{DD390EE2-029D-0B43-B711-ED2CC0C12BD2}"/>
                </a:ext>
              </a:extLst>
            </p:cNvPr>
            <p:cNvSpPr/>
            <p:nvPr/>
          </p:nvSpPr>
          <p:spPr>
            <a:xfrm>
              <a:off x="2603500" y="2476500"/>
              <a:ext cx="1270000" cy="1270000"/>
            </a:xfrm>
            <a:prstGeom prst="ellipse">
              <a:avLst/>
            </a:prstGeom>
            <a:solidFill>
              <a:srgbClr val="FAA3C2">
                <a:alpha val="80000"/>
              </a:srgbClr>
            </a:solidFill>
            <a:ln w="12700" cap="flat">
              <a:noFill/>
              <a:miter lim="400000"/>
            </a:ln>
            <a:effectLst/>
          </p:spPr>
          <p:txBody>
            <a:bodyPr wrap="square" lIns="25400" tIns="25400" rIns="25400" bIns="25400" numCol="1" anchor="ctr">
              <a:noAutofit/>
            </a:bodyPr>
            <a:lstStyle/>
            <a:p>
              <a:pPr algn="ctr" defTabSz="292100" hangingPunct="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000" kern="0">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15" name="https://en.wikipedia.org/wiki/Peripheral_vision">
            <a:extLst>
              <a:ext uri="{FF2B5EF4-FFF2-40B4-BE49-F238E27FC236}">
                <a16:creationId xmlns:a16="http://schemas.microsoft.com/office/drawing/2014/main" id="{789E47AC-6EFB-AA4A-9F37-2E1EBE227B45}"/>
              </a:ext>
            </a:extLst>
          </p:cNvPr>
          <p:cNvSpPr/>
          <p:nvPr/>
        </p:nvSpPr>
        <p:spPr>
          <a:xfrm>
            <a:off x="7946748" y="6507386"/>
            <a:ext cx="4095751" cy="28212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ctr" defTabSz="825500">
              <a:defRPr sz="3000" i="1" u="sng">
                <a:latin typeface="+mj-lt"/>
                <a:ea typeface="+mj-ea"/>
                <a:cs typeface="+mj-cs"/>
                <a:sym typeface="Gill Sans"/>
                <a:hlinkClick r:id="" action="ppaction://noaction"/>
              </a:defRPr>
            </a:lvl1pPr>
          </a:lstStyle>
          <a:p>
            <a:pPr defTabSz="412750" hangingPunct="0">
              <a:defRPr u="none"/>
            </a:pPr>
            <a:r>
              <a:rPr sz="1500" kern="0" dirty="0">
                <a:solidFill>
                  <a:srgbClr val="000000"/>
                </a:solidFill>
                <a:latin typeface="Gill Sans"/>
                <a:hlinkClick r:id="rId4"/>
              </a:rPr>
              <a:t>https://en.wikipedia.org/wiki/Peripheral_vision</a:t>
            </a:r>
          </a:p>
        </p:txBody>
      </p:sp>
      <p:pic>
        <p:nvPicPr>
          <p:cNvPr id="16" name="2000px-Peripheral_vision.svg.tiff" descr="2000px-Peripheral_vision.svg.tiff">
            <a:extLst>
              <a:ext uri="{FF2B5EF4-FFF2-40B4-BE49-F238E27FC236}">
                <a16:creationId xmlns:a16="http://schemas.microsoft.com/office/drawing/2014/main" id="{1F17EE9E-AEA2-0843-B86E-56894A1CD243}"/>
              </a:ext>
            </a:extLst>
          </p:cNvPr>
          <p:cNvPicPr>
            <a:picLocks noChangeAspect="1"/>
          </p:cNvPicPr>
          <p:nvPr/>
        </p:nvPicPr>
        <p:blipFill>
          <a:blip r:embed="rId5"/>
          <a:stretch>
            <a:fillRect/>
          </a:stretch>
        </p:blipFill>
        <p:spPr>
          <a:xfrm>
            <a:off x="7002386" y="2509337"/>
            <a:ext cx="4034780" cy="3879273"/>
          </a:xfrm>
          <a:prstGeom prst="rect">
            <a:avLst/>
          </a:prstGeom>
          <a:ln w="12700">
            <a:miter lim="400000"/>
          </a:ln>
        </p:spPr>
      </p:pic>
    </p:spTree>
    <p:extLst>
      <p:ext uri="{BB962C8B-B14F-4D97-AF65-F5344CB8AC3E}">
        <p14:creationId xmlns:p14="http://schemas.microsoft.com/office/powerpoint/2010/main" val="394940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3</a:t>
            </a:fld>
            <a:endParaRPr kern="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sz="5800" dirty="0">
                <a:solidFill>
                  <a:schemeClr val="bg1"/>
                </a:solidFill>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88926" y="1844017"/>
            <a:ext cx="3417923" cy="5591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t">
            <a:spAutoFit/>
          </a:bodyPr>
          <a:lstStyle/>
          <a:p>
            <a:pPr algn="l"/>
            <a:r>
              <a:rPr lang="en-US" sz="2700" b="1" dirty="0">
                <a:solidFill>
                  <a:srgbClr val="FF4013"/>
                </a:solidFill>
              </a:rPr>
              <a:t>Why</a:t>
            </a:r>
            <a:r>
              <a:rPr lang="en-US" sz="3300" b="1" dirty="0">
                <a:solidFill>
                  <a:srgbClr val="FF4013"/>
                </a:solidFill>
              </a:rPr>
              <a:t> </a:t>
            </a:r>
            <a:r>
              <a:rPr lang="en-US" sz="2700" b="1" dirty="0">
                <a:solidFill>
                  <a:srgbClr val="FF4013"/>
                </a:solidFill>
              </a:rPr>
              <a:t>is it effective?</a:t>
            </a:r>
          </a:p>
        </p:txBody>
      </p:sp>
      <p:pic>
        <p:nvPicPr>
          <p:cNvPr id="6" name="BeeOnFlowers (Converted).mov" descr="BeeOnFlowers (Converted).mov">
            <a:extLst>
              <a:ext uri="{FF2B5EF4-FFF2-40B4-BE49-F238E27FC236}">
                <a16:creationId xmlns:a16="http://schemas.microsoft.com/office/drawing/2014/main" id="{3B589866-915D-BC48-95B8-CE128D26A159}"/>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2118014" y="2851150"/>
            <a:ext cx="8152823" cy="3740150"/>
          </a:xfrm>
          <a:prstGeom prst="rect">
            <a:avLst/>
          </a:prstGeom>
          <a:ln w="12700">
            <a:miter lim="400000"/>
          </a:ln>
        </p:spPr>
      </p:pic>
      <p:sp>
        <p:nvSpPr>
          <p:cNvPr id="7" name="http://www.svi.cps.utexas.edu/examples.shtml">
            <a:extLst>
              <a:ext uri="{FF2B5EF4-FFF2-40B4-BE49-F238E27FC236}">
                <a16:creationId xmlns:a16="http://schemas.microsoft.com/office/drawing/2014/main" id="{2DE742BB-E429-254F-A6B2-22CA8E4282D5}"/>
              </a:ext>
            </a:extLst>
          </p:cNvPr>
          <p:cNvSpPr/>
          <p:nvPr/>
        </p:nvSpPr>
        <p:spPr>
          <a:xfrm>
            <a:off x="7997536" y="6583586"/>
            <a:ext cx="4127501" cy="28212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ctr" defTabSz="825500">
              <a:defRPr sz="3000" i="1" u="sng">
                <a:latin typeface="+mj-lt"/>
                <a:ea typeface="+mj-ea"/>
                <a:cs typeface="+mj-cs"/>
                <a:sym typeface="Gill Sans"/>
                <a:hlinkClick r:id="" action="ppaction://noaction"/>
              </a:defRPr>
            </a:lvl1pPr>
          </a:lstStyle>
          <a:p>
            <a:pPr defTabSz="412750" hangingPunct="0">
              <a:defRPr u="none"/>
            </a:pPr>
            <a:r>
              <a:rPr sz="1500" kern="0" dirty="0">
                <a:solidFill>
                  <a:srgbClr val="000000"/>
                </a:solidFill>
                <a:latin typeface="Gill Sans"/>
                <a:hlinkClick r:id="rId6"/>
              </a:rPr>
              <a:t>http://www.svi.cps.utexas.edu/examples.shtml</a:t>
            </a:r>
          </a:p>
        </p:txBody>
      </p:sp>
    </p:spTree>
    <p:extLst>
      <p:ext uri="{BB962C8B-B14F-4D97-AF65-F5344CB8AC3E}">
        <p14:creationId xmlns:p14="http://schemas.microsoft.com/office/powerpoint/2010/main" val="3769007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4</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sz="5800" dirty="0">
                <a:solidFill>
                  <a:schemeClr val="bg1"/>
                </a:solidFill>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62499" y="1852869"/>
            <a:ext cx="6761756" cy="37907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dirty="0">
                <a:solidFill>
                  <a:srgbClr val="FF4013"/>
                </a:solidFill>
                <a:latin typeface="Gill Sans"/>
              </a:rPr>
              <a:t>Why is it effective? </a:t>
            </a:r>
          </a:p>
          <a:p>
            <a:pPr defTabSz="412750" hangingPunct="0"/>
            <a:endParaRPr lang="en-US" sz="2700" b="1" dirty="0">
              <a:solidFill>
                <a:srgbClr val="FF4013"/>
              </a:solidFill>
              <a:latin typeface="Gill Sans"/>
              <a:sym typeface="Wingdings" pitchFamily="2" charset="2"/>
            </a:endParaRPr>
          </a:p>
          <a:p>
            <a:pPr marL="342900" indent="-342900" defTabSz="412750" hangingPunct="0">
              <a:buFont typeface="Wingdings" pitchFamily="2" charset="2"/>
              <a:buChar char="à"/>
            </a:pPr>
            <a:r>
              <a:rPr lang="en-US" sz="2700" dirty="0">
                <a:latin typeface="Gill Sans"/>
                <a:sym typeface="Wingdings" pitchFamily="2" charset="2"/>
              </a:rPr>
              <a:t>Leverages our understanding of human visual focus</a:t>
            </a:r>
          </a:p>
          <a:p>
            <a:pPr marL="342900" indent="-342900" defTabSz="412750" hangingPunct="0">
              <a:buFont typeface="Wingdings" pitchFamily="2" charset="2"/>
              <a:buChar char="à"/>
            </a:pPr>
            <a:endParaRPr lang="en-US" sz="2700" dirty="0">
              <a:latin typeface="Gill Sans"/>
              <a:sym typeface="Wingdings" pitchFamily="2" charset="2"/>
            </a:endParaRPr>
          </a:p>
          <a:p>
            <a:pPr marL="342900" indent="-342900" defTabSz="412750" hangingPunct="0">
              <a:buFont typeface="Wingdings" pitchFamily="2" charset="2"/>
              <a:buChar char="à"/>
            </a:pPr>
            <a:r>
              <a:rPr lang="en-US" sz="2700" dirty="0">
                <a:sym typeface="Wingdings" pitchFamily="2" charset="2"/>
              </a:rPr>
              <a:t>Aggregate </a:t>
            </a:r>
            <a:r>
              <a:rPr lang="en-US" sz="2700" dirty="0"/>
              <a:t>information outside of the user’s focus, which would have melted into the periphery anyway</a:t>
            </a:r>
          </a:p>
          <a:p>
            <a:pPr defTabSz="412750" hangingPunct="0"/>
            <a:endParaRPr lang="en-US" sz="2700" dirty="0">
              <a:latin typeface="Gill Sans"/>
            </a:endParaRPr>
          </a:p>
        </p:txBody>
      </p:sp>
      <p:pic>
        <p:nvPicPr>
          <p:cNvPr id="17" name="droppedImage.tiff" descr="droppedImage.tiff">
            <a:extLst>
              <a:ext uri="{FF2B5EF4-FFF2-40B4-BE49-F238E27FC236}">
                <a16:creationId xmlns:a16="http://schemas.microsoft.com/office/drawing/2014/main" id="{1ABBB581-7958-184A-A474-EDC524BE4F56}"/>
              </a:ext>
            </a:extLst>
          </p:cNvPr>
          <p:cNvPicPr>
            <a:picLocks noChangeAspect="1"/>
          </p:cNvPicPr>
          <p:nvPr/>
        </p:nvPicPr>
        <p:blipFill>
          <a:blip r:embed="rId3"/>
          <a:stretch>
            <a:fillRect/>
          </a:stretch>
        </p:blipFill>
        <p:spPr>
          <a:xfrm>
            <a:off x="7629812" y="1970758"/>
            <a:ext cx="3010480" cy="4336525"/>
          </a:xfrm>
          <a:prstGeom prst="rect">
            <a:avLst/>
          </a:prstGeom>
          <a:ln w="12700">
            <a:miter lim="400000"/>
          </a:ln>
        </p:spPr>
      </p:pic>
      <p:sp>
        <p:nvSpPr>
          <p:cNvPr id="18" name="Ware, VTFD">
            <a:extLst>
              <a:ext uri="{FF2B5EF4-FFF2-40B4-BE49-F238E27FC236}">
                <a16:creationId xmlns:a16="http://schemas.microsoft.com/office/drawing/2014/main" id="{18EC6561-DBD0-6D4C-99A2-B958010B7045}"/>
              </a:ext>
            </a:extLst>
          </p:cNvPr>
          <p:cNvSpPr/>
          <p:nvPr/>
        </p:nvSpPr>
        <p:spPr>
          <a:xfrm>
            <a:off x="10753542" y="6507386"/>
            <a:ext cx="958596"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sz="1500" kern="0" dirty="0">
                <a:solidFill>
                  <a:srgbClr val="000000"/>
                </a:solidFill>
                <a:latin typeface="Gill Sans"/>
              </a:rPr>
              <a:t>Ware, VTFD</a:t>
            </a:r>
          </a:p>
        </p:txBody>
      </p:sp>
    </p:spTree>
    <p:extLst>
      <p:ext uri="{BB962C8B-B14F-4D97-AF65-F5344CB8AC3E}">
        <p14:creationId xmlns:p14="http://schemas.microsoft.com/office/powerpoint/2010/main" val="1939855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5</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62499" y="1852869"/>
            <a:ext cx="5334738"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endParaRPr lang="en-US" sz="2700" b="1" kern="0" dirty="0">
              <a:solidFill>
                <a:srgbClr val="000000"/>
              </a:solidFill>
              <a:latin typeface="Gill Sans"/>
              <a:cs typeface="Gill Sans"/>
              <a:sym typeface="Gill Sans"/>
            </a:endParaRPr>
          </a:p>
        </p:txBody>
      </p:sp>
      <p:sp>
        <p:nvSpPr>
          <p:cNvPr id="18" name="Ware, VTFD">
            <a:extLst>
              <a:ext uri="{FF2B5EF4-FFF2-40B4-BE49-F238E27FC236}">
                <a16:creationId xmlns:a16="http://schemas.microsoft.com/office/drawing/2014/main" id="{18EC6561-DBD0-6D4C-99A2-B958010B7045}"/>
              </a:ext>
            </a:extLst>
          </p:cNvPr>
          <p:cNvSpPr/>
          <p:nvPr/>
        </p:nvSpPr>
        <p:spPr>
          <a:xfrm>
            <a:off x="10753542" y="6507386"/>
            <a:ext cx="958596"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sz="1500" kern="0" dirty="0">
                <a:solidFill>
                  <a:srgbClr val="000000"/>
                </a:solidFill>
                <a:latin typeface="Gill Sans"/>
                <a:cs typeface="Gill Sans"/>
              </a:rPr>
              <a:t>Ware, VTFD</a:t>
            </a:r>
          </a:p>
        </p:txBody>
      </p:sp>
    </p:spTree>
    <p:extLst>
      <p:ext uri="{BB962C8B-B14F-4D97-AF65-F5344CB8AC3E}">
        <p14:creationId xmlns:p14="http://schemas.microsoft.com/office/powerpoint/2010/main" val="295503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6</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62499" y="1852869"/>
            <a:ext cx="5334738"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endParaRPr lang="en-US" sz="2700" b="1" kern="0" dirty="0">
              <a:solidFill>
                <a:srgbClr val="000000"/>
              </a:solidFill>
              <a:latin typeface="Gill Sans"/>
              <a:cs typeface="Gill Sans"/>
              <a:sym typeface="Gill Sans"/>
            </a:endParaRPr>
          </a:p>
        </p:txBody>
      </p:sp>
      <p:sp>
        <p:nvSpPr>
          <p:cNvPr id="18" name="Ware, VTFD">
            <a:extLst>
              <a:ext uri="{FF2B5EF4-FFF2-40B4-BE49-F238E27FC236}">
                <a16:creationId xmlns:a16="http://schemas.microsoft.com/office/drawing/2014/main" id="{18EC6561-DBD0-6D4C-99A2-B958010B7045}"/>
              </a:ext>
            </a:extLst>
          </p:cNvPr>
          <p:cNvSpPr/>
          <p:nvPr/>
        </p:nvSpPr>
        <p:spPr>
          <a:xfrm>
            <a:off x="10753542" y="6507386"/>
            <a:ext cx="958596"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sz="1500" kern="0" dirty="0">
                <a:solidFill>
                  <a:srgbClr val="000000"/>
                </a:solidFill>
                <a:latin typeface="Gill Sans"/>
                <a:cs typeface="Gill Sans"/>
              </a:rPr>
              <a:t>Ware, VTFD</a:t>
            </a:r>
          </a:p>
        </p:txBody>
      </p:sp>
      <p:pic>
        <p:nvPicPr>
          <p:cNvPr id="6" name="Picture 5" descr="A screenshot of a cell phone&#10;&#10;Description automatically generated">
            <a:extLst>
              <a:ext uri="{FF2B5EF4-FFF2-40B4-BE49-F238E27FC236}">
                <a16:creationId xmlns:a16="http://schemas.microsoft.com/office/drawing/2014/main" id="{5B6B8BAD-E36E-9C40-B513-F6EDA1F0061A}"/>
              </a:ext>
            </a:extLst>
          </p:cNvPr>
          <p:cNvPicPr>
            <a:picLocks noChangeAspect="1"/>
          </p:cNvPicPr>
          <p:nvPr/>
        </p:nvPicPr>
        <p:blipFill rotWithShape="1">
          <a:blip r:embed="rId3">
            <a:extLst>
              <a:ext uri="{28A0092B-C50C-407E-A947-70E740481C1C}">
                <a14:useLocalDpi xmlns:a14="http://schemas.microsoft.com/office/drawing/2010/main" val="0"/>
              </a:ext>
            </a:extLst>
          </a:blip>
          <a:srcRect r="36181"/>
          <a:stretch/>
        </p:blipFill>
        <p:spPr>
          <a:xfrm>
            <a:off x="2285158" y="2319664"/>
            <a:ext cx="4989702" cy="4135424"/>
          </a:xfrm>
          <a:prstGeom prst="rect">
            <a:avLst/>
          </a:prstGeom>
        </p:spPr>
      </p:pic>
    </p:spTree>
    <p:extLst>
      <p:ext uri="{BB962C8B-B14F-4D97-AF65-F5344CB8AC3E}">
        <p14:creationId xmlns:p14="http://schemas.microsoft.com/office/powerpoint/2010/main" val="36182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7</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18" name="Ware, VTFD">
            <a:extLst>
              <a:ext uri="{FF2B5EF4-FFF2-40B4-BE49-F238E27FC236}">
                <a16:creationId xmlns:a16="http://schemas.microsoft.com/office/drawing/2014/main" id="{18EC6561-DBD0-6D4C-99A2-B958010B7045}"/>
              </a:ext>
            </a:extLst>
          </p:cNvPr>
          <p:cNvSpPr/>
          <p:nvPr/>
        </p:nvSpPr>
        <p:spPr>
          <a:xfrm>
            <a:off x="10618089" y="6507386"/>
            <a:ext cx="122950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lang="en-US" sz="1500" kern="0" dirty="0" err="1">
                <a:solidFill>
                  <a:srgbClr val="000000"/>
                </a:solidFill>
                <a:latin typeface="Gill Sans"/>
                <a:cs typeface="Gill Sans"/>
              </a:rPr>
              <a:t>Munzner’s</a:t>
            </a:r>
            <a:r>
              <a:rPr lang="en-US" sz="1500" kern="0" dirty="0">
                <a:solidFill>
                  <a:srgbClr val="000000"/>
                </a:solidFill>
                <a:latin typeface="Gill Sans"/>
                <a:cs typeface="Gill Sans"/>
              </a:rPr>
              <a:t> Book</a:t>
            </a:r>
            <a:endParaRPr sz="1500" kern="0" dirty="0">
              <a:solidFill>
                <a:srgbClr val="000000"/>
              </a:solidFill>
              <a:latin typeface="Gill Sans"/>
              <a:cs typeface="Gill Sans"/>
            </a:endParaRP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13" name="http://bl.ocks.org/mbostock/4339083">
            <a:extLst>
              <a:ext uri="{FF2B5EF4-FFF2-40B4-BE49-F238E27FC236}">
                <a16:creationId xmlns:a16="http://schemas.microsoft.com/office/drawing/2014/main" id="{0799E13C-1F58-1540-BD30-15906623C334}"/>
              </a:ext>
            </a:extLst>
          </p:cNvPr>
          <p:cNvSpPr/>
          <p:nvPr/>
        </p:nvSpPr>
        <p:spPr>
          <a:xfrm>
            <a:off x="6690662" y="6386989"/>
            <a:ext cx="2548775"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i="1" u="sng">
                <a:hlinkClick r:id="" action="ppaction://noaction"/>
              </a:defRPr>
            </a:lvl1pPr>
          </a:lstStyle>
          <a:p>
            <a:pPr algn="ctr" defTabSz="412750" hangingPunct="0">
              <a:defRPr u="none"/>
            </a:pPr>
            <a:r>
              <a:rPr sz="1400" kern="0" dirty="0">
                <a:solidFill>
                  <a:srgbClr val="000000"/>
                </a:solidFill>
                <a:latin typeface="Gill Sans"/>
                <a:cs typeface="Gill Sans"/>
                <a:sym typeface="Gill Sans"/>
                <a:hlinkClick r:id="rId5"/>
              </a:rPr>
              <a:t>http://bl.ocks.org/mbostock/4339083</a:t>
            </a:r>
          </a:p>
        </p:txBody>
      </p:sp>
      <p:pic>
        <p:nvPicPr>
          <p:cNvPr id="2" name="Untitled" descr="Untitled">
            <a:hlinkClick r:id="" action="ppaction://media"/>
            <a:extLst>
              <a:ext uri="{FF2B5EF4-FFF2-40B4-BE49-F238E27FC236}">
                <a16:creationId xmlns:a16="http://schemas.microsoft.com/office/drawing/2014/main" id="{F1652504-9015-A04D-8060-22656B494D4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48531" y="1862281"/>
            <a:ext cx="5233035" cy="436086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0357770-B272-6149-90B1-D4D641B04704}"/>
              </a:ext>
            </a:extLst>
          </p:cNvPr>
          <p:cNvPicPr>
            <a:picLocks noChangeAspect="1"/>
          </p:cNvPicPr>
          <p:nvPr/>
        </p:nvPicPr>
        <p:blipFill rotWithShape="1">
          <a:blip r:embed="rId7">
            <a:extLst>
              <a:ext uri="{28A0092B-C50C-407E-A947-70E740481C1C}">
                <a14:useLocalDpi xmlns:a14="http://schemas.microsoft.com/office/drawing/2010/main" val="0"/>
              </a:ext>
            </a:extLst>
          </a:blip>
          <a:srcRect t="10048" r="74301" b="56397"/>
          <a:stretch/>
        </p:blipFill>
        <p:spPr>
          <a:xfrm>
            <a:off x="348936" y="2451683"/>
            <a:ext cx="2009258" cy="1387677"/>
          </a:xfrm>
          <a:prstGeom prst="rect">
            <a:avLst/>
          </a:prstGeom>
        </p:spPr>
      </p:pic>
    </p:spTree>
    <p:extLst>
      <p:ext uri="{BB962C8B-B14F-4D97-AF65-F5344CB8AC3E}">
        <p14:creationId xmlns:p14="http://schemas.microsoft.com/office/powerpoint/2010/main" val="287303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8</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18" name="Ware, VTFD">
            <a:extLst>
              <a:ext uri="{FF2B5EF4-FFF2-40B4-BE49-F238E27FC236}">
                <a16:creationId xmlns:a16="http://schemas.microsoft.com/office/drawing/2014/main" id="{18EC6561-DBD0-6D4C-99A2-B958010B7045}"/>
              </a:ext>
            </a:extLst>
          </p:cNvPr>
          <p:cNvSpPr/>
          <p:nvPr/>
        </p:nvSpPr>
        <p:spPr>
          <a:xfrm>
            <a:off x="10618089" y="6507386"/>
            <a:ext cx="122950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lang="en-US" sz="1500" kern="0" dirty="0" err="1">
                <a:solidFill>
                  <a:srgbClr val="000000"/>
                </a:solidFill>
                <a:latin typeface="Gill Sans"/>
                <a:cs typeface="Gill Sans"/>
              </a:rPr>
              <a:t>Munzner’s</a:t>
            </a:r>
            <a:r>
              <a:rPr lang="en-US" sz="1500" kern="0" dirty="0">
                <a:solidFill>
                  <a:srgbClr val="000000"/>
                </a:solidFill>
                <a:latin typeface="Gill Sans"/>
                <a:cs typeface="Gill Sans"/>
              </a:rPr>
              <a:t> Book</a:t>
            </a:r>
            <a:endParaRPr sz="1500" kern="0" dirty="0">
              <a:solidFill>
                <a:srgbClr val="000000"/>
              </a:solidFill>
              <a:latin typeface="Gill Sans"/>
              <a:cs typeface="Gill Sans"/>
            </a:endParaRP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711283"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9" name="Magic Lens">
            <a:extLst>
              <a:ext uri="{FF2B5EF4-FFF2-40B4-BE49-F238E27FC236}">
                <a16:creationId xmlns:a16="http://schemas.microsoft.com/office/drawing/2014/main" id="{D99ECFA9-B7EE-8E4F-BD9A-DCCC93E4E20F}"/>
              </a:ext>
            </a:extLst>
          </p:cNvPr>
          <p:cNvSpPr/>
          <p:nvPr/>
        </p:nvSpPr>
        <p:spPr>
          <a:xfrm>
            <a:off x="2050473" y="5036977"/>
            <a:ext cx="3055557" cy="78996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defRPr sz="9600"/>
            </a:lvl1pPr>
          </a:lstStyle>
          <a:p>
            <a:pPr algn="ctr" defTabSz="412750" hangingPunct="0">
              <a:defRPr/>
            </a:pPr>
            <a:r>
              <a:rPr sz="4800" kern="0" dirty="0">
                <a:solidFill>
                  <a:srgbClr val="000000"/>
                </a:solidFill>
                <a:latin typeface="Gill Sans"/>
                <a:cs typeface="Gill Sans"/>
                <a:sym typeface="Gill Sans"/>
              </a:rPr>
              <a:t>Magic Lens</a:t>
            </a:r>
          </a:p>
        </p:txBody>
      </p:sp>
      <p:sp>
        <p:nvSpPr>
          <p:cNvPr id="10" name="https://www.youtube.com/watch?v=u1Pq_o67wvI">
            <a:extLst>
              <a:ext uri="{FF2B5EF4-FFF2-40B4-BE49-F238E27FC236}">
                <a16:creationId xmlns:a16="http://schemas.microsoft.com/office/drawing/2014/main" id="{42B923AA-8920-DF40-AB5B-B8DA6F07F690}"/>
              </a:ext>
            </a:extLst>
          </p:cNvPr>
          <p:cNvSpPr/>
          <p:nvPr/>
        </p:nvSpPr>
        <p:spPr>
          <a:xfrm>
            <a:off x="5445585" y="5848117"/>
            <a:ext cx="6634830" cy="482183"/>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i="1" u="sng">
                <a:hlinkClick r:id="" action="ppaction://noaction"/>
              </a:defRPr>
            </a:lvl1pPr>
          </a:lstStyle>
          <a:p>
            <a:pPr algn="ctr" defTabSz="412750" hangingPunct="0">
              <a:defRPr u="none"/>
            </a:pPr>
            <a:r>
              <a:rPr sz="2800" kern="0" dirty="0">
                <a:solidFill>
                  <a:srgbClr val="000000"/>
                </a:solidFill>
                <a:latin typeface="Gill Sans"/>
                <a:cs typeface="Gill Sans"/>
                <a:sym typeface="Gill Sans"/>
                <a:hlinkClick r:id="rId5"/>
              </a:rPr>
              <a:t>https://www.youtube.com/watch?v=u1Pq_o67wvI</a:t>
            </a:r>
          </a:p>
        </p:txBody>
      </p:sp>
      <p:pic>
        <p:nvPicPr>
          <p:cNvPr id="12" name="Untitled" descr="Untitled">
            <a:hlinkClick r:id="" action="ppaction://media"/>
            <a:extLst>
              <a:ext uri="{FF2B5EF4-FFF2-40B4-BE49-F238E27FC236}">
                <a16:creationId xmlns:a16="http://schemas.microsoft.com/office/drawing/2014/main" id="{D19A2045-F26F-624C-82E8-75B2145BD01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05741" y="1998374"/>
            <a:ext cx="6675649" cy="376744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7179DB6-93E8-7C47-BD4F-E77CFAB8513C}"/>
              </a:ext>
            </a:extLst>
          </p:cNvPr>
          <p:cNvPicPr>
            <a:picLocks noChangeAspect="1"/>
          </p:cNvPicPr>
          <p:nvPr/>
        </p:nvPicPr>
        <p:blipFill rotWithShape="1">
          <a:blip r:embed="rId7">
            <a:extLst>
              <a:ext uri="{28A0092B-C50C-407E-A947-70E740481C1C}">
                <a14:useLocalDpi xmlns:a14="http://schemas.microsoft.com/office/drawing/2010/main" val="0"/>
              </a:ext>
            </a:extLst>
          </a:blip>
          <a:srcRect t="41576" r="39159" b="27439"/>
          <a:stretch/>
        </p:blipFill>
        <p:spPr>
          <a:xfrm>
            <a:off x="0" y="2319664"/>
            <a:ext cx="4756805" cy="1281405"/>
          </a:xfrm>
          <a:prstGeom prst="rect">
            <a:avLst/>
          </a:prstGeom>
        </p:spPr>
      </p:pic>
    </p:spTree>
    <p:extLst>
      <p:ext uri="{BB962C8B-B14F-4D97-AF65-F5344CB8AC3E}">
        <p14:creationId xmlns:p14="http://schemas.microsoft.com/office/powerpoint/2010/main" val="273596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9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9</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18" name="Ware, VTFD">
            <a:extLst>
              <a:ext uri="{FF2B5EF4-FFF2-40B4-BE49-F238E27FC236}">
                <a16:creationId xmlns:a16="http://schemas.microsoft.com/office/drawing/2014/main" id="{18EC6561-DBD0-6D4C-99A2-B958010B7045}"/>
              </a:ext>
            </a:extLst>
          </p:cNvPr>
          <p:cNvSpPr/>
          <p:nvPr/>
        </p:nvSpPr>
        <p:spPr>
          <a:xfrm>
            <a:off x="10618089" y="6507386"/>
            <a:ext cx="122950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lang="en-US" sz="1500" kern="0" dirty="0" err="1">
                <a:solidFill>
                  <a:srgbClr val="000000"/>
                </a:solidFill>
                <a:latin typeface="Gill Sans"/>
                <a:cs typeface="Gill Sans"/>
              </a:rPr>
              <a:t>Munzner’s</a:t>
            </a:r>
            <a:r>
              <a:rPr lang="en-US" sz="1500" kern="0" dirty="0">
                <a:solidFill>
                  <a:srgbClr val="000000"/>
                </a:solidFill>
                <a:latin typeface="Gill Sans"/>
                <a:cs typeface="Gill Sans"/>
              </a:rPr>
              <a:t> Book</a:t>
            </a:r>
            <a:endParaRPr sz="1500" kern="0" dirty="0">
              <a:solidFill>
                <a:srgbClr val="000000"/>
              </a:solidFill>
              <a:latin typeface="Gill Sans"/>
              <a:cs typeface="Gill Sans"/>
            </a:endParaRP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12" name="https://www.youtube.com/watch?v=TzfXNlJtxFg">
            <a:extLst>
              <a:ext uri="{FF2B5EF4-FFF2-40B4-BE49-F238E27FC236}">
                <a16:creationId xmlns:a16="http://schemas.microsoft.com/office/drawing/2014/main" id="{676A3843-5986-8547-97CC-909143F8586B}"/>
              </a:ext>
            </a:extLst>
          </p:cNvPr>
          <p:cNvSpPr/>
          <p:nvPr/>
        </p:nvSpPr>
        <p:spPr>
          <a:xfrm>
            <a:off x="3713874" y="6305759"/>
            <a:ext cx="6436057" cy="482183"/>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i="1" u="sng">
                <a:hlinkClick r:id="" action="ppaction://noaction"/>
              </a:defRPr>
            </a:lvl1pPr>
          </a:lstStyle>
          <a:p>
            <a:pPr algn="ctr" defTabSz="412750" hangingPunct="0">
              <a:defRPr u="none"/>
            </a:pPr>
            <a:r>
              <a:rPr sz="2800" kern="0" dirty="0">
                <a:solidFill>
                  <a:srgbClr val="000000"/>
                </a:solidFill>
                <a:latin typeface="Gill Sans"/>
                <a:cs typeface="Gill Sans"/>
                <a:sym typeface="Gill Sans"/>
                <a:hlinkClick r:id="rId5"/>
              </a:rPr>
              <a:t>https://www.youtube.com/watch?v=TzfXNlJtxFg</a:t>
            </a:r>
          </a:p>
        </p:txBody>
      </p:sp>
      <p:sp>
        <p:nvSpPr>
          <p:cNvPr id="14" name="FingerGlass">
            <a:extLst>
              <a:ext uri="{FF2B5EF4-FFF2-40B4-BE49-F238E27FC236}">
                <a16:creationId xmlns:a16="http://schemas.microsoft.com/office/drawing/2014/main" id="{DCF2C77B-B59A-7F41-AB31-BA716E2262E6}"/>
              </a:ext>
            </a:extLst>
          </p:cNvPr>
          <p:cNvSpPr/>
          <p:nvPr/>
        </p:nvSpPr>
        <p:spPr>
          <a:xfrm>
            <a:off x="1389954" y="5313552"/>
            <a:ext cx="2911054" cy="78996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9600"/>
            </a:lvl1pPr>
          </a:lstStyle>
          <a:p>
            <a:pPr algn="ctr" defTabSz="412750" hangingPunct="0">
              <a:defRPr/>
            </a:pPr>
            <a:r>
              <a:rPr sz="4800" kern="0" dirty="0" err="1">
                <a:solidFill>
                  <a:srgbClr val="000000"/>
                </a:solidFill>
                <a:latin typeface="Gill Sans"/>
                <a:cs typeface="Gill Sans"/>
                <a:sym typeface="Gill Sans"/>
              </a:rPr>
              <a:t>FingerGlass</a:t>
            </a:r>
            <a:endParaRPr sz="4800" kern="0" dirty="0">
              <a:solidFill>
                <a:srgbClr val="000000"/>
              </a:solidFill>
              <a:latin typeface="Gill Sans"/>
              <a:cs typeface="Gill Sans"/>
              <a:sym typeface="Gill Sans"/>
            </a:endParaRPr>
          </a:p>
        </p:txBody>
      </p:sp>
      <p:pic>
        <p:nvPicPr>
          <p:cNvPr id="9" name="Untitled" descr="Untitled">
            <a:hlinkClick r:id="" action="ppaction://media"/>
            <a:extLst>
              <a:ext uri="{FF2B5EF4-FFF2-40B4-BE49-F238E27FC236}">
                <a16:creationId xmlns:a16="http://schemas.microsoft.com/office/drawing/2014/main" id="{C59AE677-917C-C248-9B24-D0DC7432888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99069" y="2147455"/>
            <a:ext cx="7049326" cy="398622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2B6AB9F-DCC5-5D45-AD5A-B049C55AE3BB}"/>
              </a:ext>
            </a:extLst>
          </p:cNvPr>
          <p:cNvPicPr>
            <a:picLocks noChangeAspect="1"/>
          </p:cNvPicPr>
          <p:nvPr/>
        </p:nvPicPr>
        <p:blipFill rotWithShape="1">
          <a:blip r:embed="rId7">
            <a:extLst>
              <a:ext uri="{28A0092B-C50C-407E-A947-70E740481C1C}">
                <a14:useLocalDpi xmlns:a14="http://schemas.microsoft.com/office/drawing/2010/main" val="0"/>
              </a:ext>
            </a:extLst>
          </a:blip>
          <a:srcRect t="74323" r="39159" b="18"/>
          <a:stretch/>
        </p:blipFill>
        <p:spPr>
          <a:xfrm>
            <a:off x="0" y="2367861"/>
            <a:ext cx="4756805" cy="1061139"/>
          </a:xfrm>
          <a:prstGeom prst="rect">
            <a:avLst/>
          </a:prstGeom>
        </p:spPr>
      </p:pic>
    </p:spTree>
    <p:extLst>
      <p:ext uri="{BB962C8B-B14F-4D97-AF65-F5344CB8AC3E}">
        <p14:creationId xmlns:p14="http://schemas.microsoft.com/office/powerpoint/2010/main" val="876399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7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880</Words>
  <Application>Microsoft Macintosh PowerPoint</Application>
  <PresentationFormat>Widescreen</PresentationFormat>
  <Paragraphs>96</Paragraphs>
  <Slides>12</Slides>
  <Notes>12</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Gill Sans</vt:lpstr>
      <vt:lpstr>Gill Sans SemiBold</vt:lpstr>
      <vt:lpstr>Helvetica</vt:lpstr>
      <vt:lpstr>Wingdings</vt:lpstr>
      <vt:lpstr>New_Template8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Mosca, Ab</dc:creator>
  <cp:lastModifiedBy>Mosca, Ab</cp:lastModifiedBy>
  <cp:revision>6</cp:revision>
  <dcterms:created xsi:type="dcterms:W3CDTF">2022-10-28T16:38:13Z</dcterms:created>
  <dcterms:modified xsi:type="dcterms:W3CDTF">2023-03-01T15:29:48Z</dcterms:modified>
</cp:coreProperties>
</file>